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051" autoAdjust="0"/>
  </p:normalViewPr>
  <p:slideViewPr>
    <p:cSldViewPr>
      <p:cViewPr varScale="1">
        <p:scale>
          <a:sx n="98" d="100"/>
          <a:sy n="98" d="100"/>
        </p:scale>
        <p:origin x="-199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24A92E-A1C1-4701-A091-A12E27AB2C69}" type="datetimeFigureOut">
              <a:rPr lang="fr-FR" smtClean="0"/>
              <a:t>09/05/2017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E60346-3631-4EA0-BD25-7462769D92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2554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En 2014,</a:t>
            </a:r>
            <a:r>
              <a:rPr lang="fr-FR" baseline="0" dirty="0" smtClean="0"/>
              <a:t> sur les – 500 €, il y en a 300 de don au Musée du Souvenir.</a:t>
            </a:r>
          </a:p>
          <a:p>
            <a:r>
              <a:rPr lang="fr-FR" baseline="0" dirty="0" smtClean="0"/>
              <a:t>En 2015, sur les – 655 €, il y en a 575 pour le déjeuner du 2S.</a:t>
            </a:r>
          </a:p>
          <a:p>
            <a:r>
              <a:rPr lang="fr-FR" baseline="0" dirty="0" smtClean="0"/>
              <a:t>En 2016, sur les – 1757 €, il y a notamment 1300 € de repas réunion promo et 149,20 € pour le déjeuner du 2S.</a:t>
            </a:r>
          </a:p>
          <a:p>
            <a:r>
              <a:rPr lang="fr-FR" baseline="0" dirty="0" smtClean="0"/>
              <a:t>Pour 2017, la somme mentionnée concerne quatre virements permanents mis en place et un virement ponctuel.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un certain nombre de virement (une dizaine) avaient lieu entre mars et juin donc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wait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; reste 18 ;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un autre certain nombre de virement (une autre dizaine) ont été plafonnés c’est-à-dire que leurs détenteurs viraient toujours l’ancienne somme de 45,73 € au lieu de 30 € (c’était notamment ton cas Louis) ; comme ils étaient en avance de leur cotisations, je leur ai signifié leur situation, libre à eux de continuer à cotiser ; reste 8 ;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cinq, comme déjà annoncé, ont effectué un virement ; reste 3 pour lesquels je ne sais pas ;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une vingtaine d’autres ont cotisé lors de la dernière réunion, pour une voire plusieurs années.</a:t>
            </a:r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E60346-3631-4EA0-BD25-7462769D920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9367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BF924-D755-43DD-9598-00FBBCD395FA}" type="datetimeFigureOut">
              <a:rPr lang="fr-FR" smtClean="0"/>
              <a:t>09/05/2017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97D78-EDDD-46FC-A483-1E47932E24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8678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BF924-D755-43DD-9598-00FBBCD395FA}" type="datetimeFigureOut">
              <a:rPr lang="fr-FR" smtClean="0"/>
              <a:t>09/05/2017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97D78-EDDD-46FC-A483-1E47932E24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4194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BF924-D755-43DD-9598-00FBBCD395FA}" type="datetimeFigureOut">
              <a:rPr lang="fr-FR" smtClean="0"/>
              <a:t>09/05/2017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97D78-EDDD-46FC-A483-1E47932E24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7753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BF924-D755-43DD-9598-00FBBCD395FA}" type="datetimeFigureOut">
              <a:rPr lang="fr-FR" smtClean="0"/>
              <a:t>09/05/2017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97D78-EDDD-46FC-A483-1E47932E24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6645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BF924-D755-43DD-9598-00FBBCD395FA}" type="datetimeFigureOut">
              <a:rPr lang="fr-FR" smtClean="0"/>
              <a:t>09/05/2017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97D78-EDDD-46FC-A483-1E47932E24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2478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BF924-D755-43DD-9598-00FBBCD395FA}" type="datetimeFigureOut">
              <a:rPr lang="fr-FR" smtClean="0"/>
              <a:t>09/05/2017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97D78-EDDD-46FC-A483-1E47932E24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2786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BF924-D755-43DD-9598-00FBBCD395FA}" type="datetimeFigureOut">
              <a:rPr lang="fr-FR" smtClean="0"/>
              <a:t>09/05/2017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97D78-EDDD-46FC-A483-1E47932E24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94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BF924-D755-43DD-9598-00FBBCD395FA}" type="datetimeFigureOut">
              <a:rPr lang="fr-FR" smtClean="0"/>
              <a:t>09/05/2017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97D78-EDDD-46FC-A483-1E47932E24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4069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BF924-D755-43DD-9598-00FBBCD395FA}" type="datetimeFigureOut">
              <a:rPr lang="fr-FR" smtClean="0"/>
              <a:t>09/05/2017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97D78-EDDD-46FC-A483-1E47932E24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5754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BF924-D755-43DD-9598-00FBBCD395FA}" type="datetimeFigureOut">
              <a:rPr lang="fr-FR" smtClean="0"/>
              <a:t>09/05/2017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97D78-EDDD-46FC-A483-1E47932E24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7103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BF924-D755-43DD-9598-00FBBCD395FA}" type="datetimeFigureOut">
              <a:rPr lang="fr-FR" smtClean="0"/>
              <a:t>09/05/2017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97D78-EDDD-46FC-A483-1E47932E24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8316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BF924-D755-43DD-9598-00FBBCD395FA}" type="datetimeFigureOut">
              <a:rPr lang="fr-FR" smtClean="0"/>
              <a:t>09/05/2017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97D78-EDDD-46FC-A483-1E47932E24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2696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84"/>
            <a:ext cx="3219450" cy="6753225"/>
          </a:xfrm>
          <a:prstGeom prst="rect">
            <a:avLst/>
          </a:prstGeom>
          <a:effectLst>
            <a:reflection stA="37000" endPos="65000" dist="50800" dir="5400000" sy="-100000" algn="bl" rotWithShape="0"/>
          </a:effec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8184"/>
            <a:ext cx="3219450" cy="6753225"/>
          </a:xfrm>
          <a:prstGeom prst="rect">
            <a:avLst/>
          </a:prstGeom>
          <a:effectLst>
            <a:reflection stA="37000" endPos="65000" dist="50800" dir="5400000" sy="-100000" algn="bl" rotWithShape="0"/>
          </a:effectLst>
        </p:spPr>
      </p:pic>
      <p:sp>
        <p:nvSpPr>
          <p:cNvPr id="6" name="ZoneTexte 5"/>
          <p:cNvSpPr txBox="1"/>
          <p:nvPr/>
        </p:nvSpPr>
        <p:spPr>
          <a:xfrm>
            <a:off x="1331640" y="1768748"/>
            <a:ext cx="69847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POINT DE</a:t>
            </a:r>
          </a:p>
          <a:p>
            <a:pPr algn="ctr"/>
            <a:r>
              <a:rPr lang="fr-FR" sz="4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SITUATION FINANCIER</a:t>
            </a:r>
            <a:endParaRPr lang="fr-FR" sz="4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259632" y="5838363"/>
            <a:ext cx="698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 mai 2017</a:t>
            </a:r>
            <a:endParaRPr lang="fr-FR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14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84"/>
            <a:ext cx="3219450" cy="6753225"/>
          </a:xfrm>
          <a:prstGeom prst="rect">
            <a:avLst/>
          </a:prstGeom>
          <a:effectLst>
            <a:reflection stA="37000" endPos="65000" dist="50800" dir="5400000" sy="-100000" algn="bl" rotWithShape="0"/>
          </a:effec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8184"/>
            <a:ext cx="3219450" cy="6753225"/>
          </a:xfrm>
          <a:prstGeom prst="rect">
            <a:avLst/>
          </a:prstGeom>
          <a:effectLst>
            <a:reflection stA="37000" endPos="65000" dist="50800" dir="5400000" sy="-100000" algn="bl" rotWithShape="0"/>
          </a:effectLst>
        </p:spPr>
      </p:pic>
      <p:sp>
        <p:nvSpPr>
          <p:cNvPr id="4" name="ZoneTexte 3"/>
          <p:cNvSpPr txBox="1"/>
          <p:nvPr/>
        </p:nvSpPr>
        <p:spPr>
          <a:xfrm>
            <a:off x="251520" y="188640"/>
            <a:ext cx="84969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Année 2014</a:t>
            </a: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Compte courant 		+  906,34 €		-  500 €</a:t>
            </a: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Compte sur livret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+    86,06 €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51520" y="1772816"/>
            <a:ext cx="84969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Année 2015</a:t>
            </a: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Compte courant 		+  906,34 €		-  655 €</a:t>
            </a: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Compte sur livret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+    44,34 €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51520" y="3284984"/>
            <a:ext cx="84969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Année 2016</a:t>
            </a: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Compte courant 		+ 3018,17 €		- 1757,60 €</a:t>
            </a: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Compte sur livret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+     51,49 €		-       4,40 €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51520" y="5085184"/>
            <a:ext cx="8136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Année 2017 (en cours)</a:t>
            </a: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Compte courant 		+    150,00 €		</a:t>
            </a:r>
          </a:p>
        </p:txBody>
      </p:sp>
    </p:spTree>
    <p:extLst>
      <p:ext uri="{BB962C8B-B14F-4D97-AF65-F5344CB8AC3E}">
        <p14:creationId xmlns:p14="http://schemas.microsoft.com/office/powerpoint/2010/main" val="7180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84"/>
            <a:ext cx="3219450" cy="6753225"/>
          </a:xfrm>
          <a:prstGeom prst="rect">
            <a:avLst/>
          </a:prstGeom>
          <a:effectLst>
            <a:reflection stA="37000" endPos="65000" dist="50800" dir="5400000" sy="-100000" algn="bl" rotWithShape="0"/>
          </a:effec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8184"/>
            <a:ext cx="3219450" cy="6753225"/>
          </a:xfrm>
          <a:prstGeom prst="rect">
            <a:avLst/>
          </a:prstGeom>
          <a:effectLst>
            <a:reflection stA="37000" endPos="65000" dist="50800" dir="5400000" sy="-100000" algn="bl" rotWithShape="0"/>
          </a:effectLst>
        </p:spPr>
      </p:pic>
      <p:sp>
        <p:nvSpPr>
          <p:cNvPr id="4" name="ZoneTexte 3"/>
          <p:cNvSpPr txBox="1"/>
          <p:nvPr/>
        </p:nvSpPr>
        <p:spPr>
          <a:xfrm>
            <a:off x="1043608" y="749022"/>
            <a:ext cx="68407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Dépenses courantes</a:t>
            </a:r>
          </a:p>
          <a:p>
            <a:endParaRPr lang="fr-F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Site promo = 80 € par an</a:t>
            </a: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Manifestations</a:t>
            </a: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Témoignages</a:t>
            </a:r>
          </a:p>
          <a:p>
            <a:endParaRPr lang="fr-F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43608" y="3573016"/>
            <a:ext cx="68407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Recettes courantes</a:t>
            </a:r>
          </a:p>
          <a:p>
            <a:endParaRPr lang="fr-F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Cotisation promo = 30 € par an (depuis 1997)</a:t>
            </a: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Intérêts du compte sur livret</a:t>
            </a:r>
          </a:p>
          <a:p>
            <a:endParaRPr lang="fr-F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8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84"/>
            <a:ext cx="3219450" cy="6753225"/>
          </a:xfrm>
          <a:prstGeom prst="rect">
            <a:avLst/>
          </a:prstGeom>
          <a:effectLst>
            <a:reflection stA="37000" endPos="65000" dist="50800" dir="5400000" sy="-100000" algn="bl" rotWithShape="0"/>
          </a:effec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8184"/>
            <a:ext cx="3219450" cy="6753225"/>
          </a:xfrm>
          <a:prstGeom prst="rect">
            <a:avLst/>
          </a:prstGeom>
          <a:effectLst>
            <a:reflection stA="37000" endPos="65000" dist="50800" dir="5400000" sy="-100000" algn="bl" rotWithShape="0"/>
          </a:effectLst>
        </p:spPr>
      </p:pic>
      <p:sp>
        <p:nvSpPr>
          <p:cNvPr id="6" name="ZoneTexte 5"/>
          <p:cNvSpPr txBox="1"/>
          <p:nvPr/>
        </p:nvSpPr>
        <p:spPr>
          <a:xfrm>
            <a:off x="1055351" y="404664"/>
            <a:ext cx="6840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Bilan réunion promotion mai 2016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79512" y="1916832"/>
            <a:ext cx="39604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Recettes</a:t>
            </a:r>
          </a:p>
          <a:p>
            <a:endParaRPr lang="fr-F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Repas		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1180 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€	</a:t>
            </a: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Cotisations	1020 €</a:t>
            </a: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Don		    20 €</a:t>
            </a:r>
          </a:p>
          <a:p>
            <a:endParaRPr lang="fr-F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860032" y="1916832"/>
            <a:ext cx="39604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Dépenses</a:t>
            </a:r>
          </a:p>
          <a:p>
            <a:endParaRPr lang="fr-F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Repas			1300 €</a:t>
            </a: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Personnel		  150 €</a:t>
            </a:r>
          </a:p>
          <a:p>
            <a:endParaRPr lang="fr-F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142525" y="4653136"/>
            <a:ext cx="3960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Résultat</a:t>
            </a:r>
          </a:p>
          <a:p>
            <a:pPr algn="ctr"/>
            <a:endParaRPr lang="fr-F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fr-FR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770 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€</a:t>
            </a:r>
          </a:p>
        </p:txBody>
      </p:sp>
    </p:spTree>
    <p:extLst>
      <p:ext uri="{BB962C8B-B14F-4D97-AF65-F5344CB8AC3E}">
        <p14:creationId xmlns:p14="http://schemas.microsoft.com/office/powerpoint/2010/main" val="203882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84"/>
            <a:ext cx="3219450" cy="6753225"/>
          </a:xfrm>
          <a:prstGeom prst="rect">
            <a:avLst/>
          </a:prstGeom>
          <a:effectLst>
            <a:reflection stA="37000" endPos="65000" dist="50800" dir="5400000" sy="-100000" algn="bl" rotWithShape="0"/>
          </a:effec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8184"/>
            <a:ext cx="3219450" cy="6753225"/>
          </a:xfrm>
          <a:prstGeom prst="rect">
            <a:avLst/>
          </a:prstGeom>
          <a:effectLst>
            <a:reflection stA="37000" endPos="65000" dist="50800" dir="5400000" sy="-100000" algn="bl" rotWithShape="0"/>
          </a:effectLst>
        </p:spPr>
      </p:pic>
      <p:sp>
        <p:nvSpPr>
          <p:cNvPr id="4" name="ZoneTexte 3"/>
          <p:cNvSpPr txBox="1"/>
          <p:nvPr/>
        </p:nvSpPr>
        <p:spPr>
          <a:xfrm>
            <a:off x="395536" y="188640"/>
            <a:ext cx="813690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SOLDE DES COMPTES</a:t>
            </a:r>
          </a:p>
          <a:p>
            <a:pPr algn="ctr"/>
            <a:endParaRPr lang="fr-FR" sz="5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Compte courant</a:t>
            </a:r>
          </a:p>
          <a:p>
            <a:pPr algn="ctr"/>
            <a:r>
              <a:rPr lang="fr-F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+ 5 377,03 €</a:t>
            </a:r>
          </a:p>
          <a:p>
            <a:pPr algn="ctr"/>
            <a:endParaRPr lang="fr-FR" sz="5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Compte sur livret</a:t>
            </a:r>
          </a:p>
          <a:p>
            <a:pPr algn="ctr"/>
            <a:r>
              <a:rPr lang="fr-F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+ 10 556,34 €</a:t>
            </a:r>
            <a:endParaRPr lang="fr-FR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15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84"/>
            <a:ext cx="3219450" cy="6753225"/>
          </a:xfrm>
          <a:prstGeom prst="rect">
            <a:avLst/>
          </a:prstGeom>
          <a:effectLst>
            <a:reflection stA="37000" endPos="65000" dist="50800" dir="5400000" sy="-100000" algn="bl" rotWithShape="0"/>
          </a:effec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8184"/>
            <a:ext cx="3219450" cy="6753225"/>
          </a:xfrm>
          <a:prstGeom prst="rect">
            <a:avLst/>
          </a:prstGeom>
          <a:effectLst>
            <a:reflection stA="37000" endPos="65000" dist="50800" dir="5400000" sy="-100000" algn="bl" rotWithShape="0"/>
          </a:effectLst>
        </p:spPr>
      </p:pic>
      <p:sp>
        <p:nvSpPr>
          <p:cNvPr id="2" name="ZoneTexte 1"/>
          <p:cNvSpPr txBox="1"/>
          <p:nvPr/>
        </p:nvSpPr>
        <p:spPr>
          <a:xfrm>
            <a:off x="251520" y="260648"/>
            <a:ext cx="856895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INFORMATIONS</a:t>
            </a:r>
          </a:p>
          <a:p>
            <a:endParaRPr lang="fr-F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Rappel : Clôture des comptes au Crédit Lyonnais à compter du 23 mai 2016 et ouverture nouveaux comptes à la Société Générale avec comme mandataires le Président, le Secrétaire et le Trésorier.</a:t>
            </a: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Nécessité mettre à jour statuts et composition du bureau puis transmettre en préfecture.</a:t>
            </a:r>
          </a:p>
          <a:p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Plus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gestion par internet possible 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(car 18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€/mois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Exonération des frais de tenue de comptes.</a:t>
            </a:r>
          </a:p>
          <a:p>
            <a:endParaRPr lang="fr-F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Possibilité établir nouveaux prélèvements automatiques ou effectuer virements ponctuels (RIB disponibles). </a:t>
            </a:r>
          </a:p>
        </p:txBody>
      </p:sp>
    </p:spTree>
    <p:extLst>
      <p:ext uri="{BB962C8B-B14F-4D97-AF65-F5344CB8AC3E}">
        <p14:creationId xmlns:p14="http://schemas.microsoft.com/office/powerpoint/2010/main" val="421214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84"/>
            <a:ext cx="3219450" cy="6753225"/>
          </a:xfrm>
          <a:prstGeom prst="rect">
            <a:avLst/>
          </a:prstGeom>
          <a:effectLst>
            <a:reflection endPos="0" dir="5400000" sy="-100000" algn="bl" rotWithShape="0"/>
          </a:effec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8184"/>
            <a:ext cx="3219450" cy="6753225"/>
          </a:xfrm>
          <a:prstGeom prst="rect">
            <a:avLst/>
          </a:prstGeom>
          <a:effectLst>
            <a:reflection endPos="0" dir="5400000" sy="-100000" algn="bl" rotWithShape="0"/>
          </a:effectLst>
        </p:spPr>
      </p:pic>
      <p:sp>
        <p:nvSpPr>
          <p:cNvPr id="2" name="ZoneTexte 1"/>
          <p:cNvSpPr txBox="1"/>
          <p:nvPr/>
        </p:nvSpPr>
        <p:spPr>
          <a:xfrm>
            <a:off x="1403648" y="2924944"/>
            <a:ext cx="698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</a:t>
            </a:r>
            <a:endParaRPr lang="fr-FR" sz="4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7736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282</Words>
  <Application>Microsoft Office PowerPoint</Application>
  <PresentationFormat>Affichage à l'écran (4:3)</PresentationFormat>
  <Paragraphs>62</Paragraphs>
  <Slides>7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jean-philippe GUILBAUD</dc:creator>
  <cp:lastModifiedBy>jean-philippe GUILBAUD</cp:lastModifiedBy>
  <cp:revision>17</cp:revision>
  <dcterms:created xsi:type="dcterms:W3CDTF">2016-05-25T06:40:25Z</dcterms:created>
  <dcterms:modified xsi:type="dcterms:W3CDTF">2017-05-09T07:22:54Z</dcterms:modified>
</cp:coreProperties>
</file>